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3"/>
  </p:notesMasterIdLst>
  <p:sldIdLst>
    <p:sldId id="256" r:id="rId2"/>
    <p:sldId id="269" r:id="rId3"/>
    <p:sldId id="257" r:id="rId4"/>
    <p:sldId id="258" r:id="rId5"/>
    <p:sldId id="259" r:id="rId6"/>
    <p:sldId id="260" r:id="rId7"/>
    <p:sldId id="263" r:id="rId8"/>
    <p:sldId id="261" r:id="rId9"/>
    <p:sldId id="271" r:id="rId10"/>
    <p:sldId id="262" r:id="rId11"/>
    <p:sldId id="264" r:id="rId12"/>
    <p:sldId id="265" r:id="rId13"/>
    <p:sldId id="266" r:id="rId14"/>
    <p:sldId id="270" r:id="rId15"/>
    <p:sldId id="267" r:id="rId16"/>
    <p:sldId id="268" r:id="rId17"/>
    <p:sldId id="272" r:id="rId18"/>
    <p:sldId id="273" r:id="rId19"/>
    <p:sldId id="325" r:id="rId20"/>
    <p:sldId id="275" r:id="rId21"/>
    <p:sldId id="274" r:id="rId22"/>
    <p:sldId id="276" r:id="rId23"/>
    <p:sldId id="279" r:id="rId24"/>
    <p:sldId id="278" r:id="rId25"/>
    <p:sldId id="280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81" r:id="rId37"/>
    <p:sldId id="293" r:id="rId38"/>
    <p:sldId id="294" r:id="rId39"/>
    <p:sldId id="295" r:id="rId40"/>
    <p:sldId id="297" r:id="rId41"/>
    <p:sldId id="298" r:id="rId42"/>
    <p:sldId id="299" r:id="rId43"/>
    <p:sldId id="313" r:id="rId44"/>
    <p:sldId id="302" r:id="rId45"/>
    <p:sldId id="296" r:id="rId46"/>
    <p:sldId id="300" r:id="rId47"/>
    <p:sldId id="312" r:id="rId48"/>
    <p:sldId id="310" r:id="rId49"/>
    <p:sldId id="305" r:id="rId50"/>
    <p:sldId id="309" r:id="rId51"/>
    <p:sldId id="319" r:id="rId52"/>
    <p:sldId id="308" r:id="rId53"/>
    <p:sldId id="320" r:id="rId54"/>
    <p:sldId id="324" r:id="rId55"/>
    <p:sldId id="307" r:id="rId56"/>
    <p:sldId id="321" r:id="rId57"/>
    <p:sldId id="304" r:id="rId58"/>
    <p:sldId id="323" r:id="rId59"/>
    <p:sldId id="303" r:id="rId60"/>
    <p:sldId id="314" r:id="rId61"/>
    <p:sldId id="301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/>
    <p:restoredTop sz="94558"/>
  </p:normalViewPr>
  <p:slideViewPr>
    <p:cSldViewPr snapToGrid="0" snapToObjects="1">
      <p:cViewPr>
        <p:scale>
          <a:sx n="112" d="100"/>
          <a:sy n="112" d="100"/>
        </p:scale>
        <p:origin x="864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good</a:t>
            </a:r>
            <a:r>
              <a:rPr lang="en-US" baseline="0"/>
              <a:t> data</a:t>
            </a:r>
            <a:r>
              <a:rPr lang="mr-IN" baseline="0"/>
              <a:t>…</a:t>
            </a:r>
            <a:r>
              <a:rPr lang="en-US" baseline="0"/>
              <a:t> but be skeptical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" TargetMode="External"/><Relationship Id="rId2" Type="http://schemas.openxmlformats.org/officeDocument/2006/relationships/hyperlink" Target="https://data.census.gov/cedsci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3.bp.blogspot.com/-GYU2sFeXdLI/UUy6NJq7UnI/AAAAAAAAABc/MP2sFUu46p8/s1600/matrix_style_by_he4rty-d39qszq.jpg">
            <a:extLst>
              <a:ext uri="{FF2B5EF4-FFF2-40B4-BE49-F238E27FC236}">
                <a16:creationId xmlns:a16="http://schemas.microsoft.com/office/drawing/2014/main" id="{61C39CB5-F18E-3A4B-974B-D6E89CB17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9814" y="27555"/>
            <a:ext cx="12143014" cy="683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highlight>
                  <a:srgbClr val="000000"/>
                </a:highlight>
              </a:rPr>
              <a:t>Class 3: 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/>
          </a:bodyPr>
          <a:lstStyle/>
          <a:p>
            <a:r>
              <a:rPr lang="en-US" b="1" dirty="0">
                <a:highlight>
                  <a:srgbClr val="000000"/>
                </a:highlight>
              </a:rPr>
              <a:t>Digital frameworks</a:t>
            </a:r>
          </a:p>
          <a:p>
            <a:r>
              <a:rPr lang="en-US" b="1" dirty="0">
                <a:highlight>
                  <a:srgbClr val="000000"/>
                </a:highlight>
              </a:rPr>
              <a:t>Northwestern University </a:t>
            </a:r>
            <a:r>
              <a:rPr lang="mr-IN" b="1" dirty="0">
                <a:highlight>
                  <a:srgbClr val="000000"/>
                </a:highlight>
              </a:rPr>
              <a:t>–</a:t>
            </a:r>
            <a:r>
              <a:rPr lang="en-US" b="1" dirty="0">
                <a:highlight>
                  <a:srgbClr val="000000"/>
                </a:highlight>
              </a:rPr>
              <a:t> Spring 2020</a:t>
            </a:r>
          </a:p>
          <a:p>
            <a:r>
              <a:rPr lang="en-US" dirty="0" err="1">
                <a:highlight>
                  <a:srgbClr val="000000"/>
                </a:highlight>
              </a:rPr>
              <a:t>Github.com</a:t>
            </a:r>
            <a:r>
              <a:rPr lang="en-US">
                <a:highlight>
                  <a:srgbClr val="000000"/>
                </a:highlight>
              </a:rPr>
              <a:t>/randyleonard99/digitalframeworks-spring2020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4746-4206-7A45-92F9-D825277D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8DFC-994A-7C43-9E32-1C5116622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Census Bureau </a:t>
            </a:r>
            <a:r>
              <a:rPr lang="en-US" sz="2000" dirty="0"/>
              <a:t>– population, race, socio-economic demographics, map shape files, data by various geographies)</a:t>
            </a:r>
          </a:p>
          <a:p>
            <a:r>
              <a:rPr lang="en-US" sz="2000" dirty="0">
                <a:hlinkClick r:id="rId3"/>
              </a:rPr>
              <a:t>St. Louis Fed</a:t>
            </a:r>
            <a:r>
              <a:rPr lang="en-US" sz="2000" dirty="0"/>
              <a:t> – wide variety of economic data </a:t>
            </a:r>
          </a:p>
        </p:txBody>
      </p:sp>
    </p:spTree>
    <p:extLst>
      <p:ext uri="{BB962C8B-B14F-4D97-AF65-F5344CB8AC3E}">
        <p14:creationId xmlns:p14="http://schemas.microsoft.com/office/powerpoint/2010/main" val="258711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4" name="Picture 3" descr="Screen Shot 2018-07-03 at 4.5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309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 (ProPublica, Pew, </a:t>
            </a:r>
            <a:r>
              <a:rPr lang="en-US" dirty="0" err="1"/>
              <a:t>OpenSecret</a:t>
            </a:r>
            <a:r>
              <a:rPr lang="en-US"/>
              <a:t>, GuideStar, National Conference of State Legislatures </a:t>
            </a:r>
            <a:r>
              <a:rPr lang="en-US" dirty="0"/>
              <a:t>etc.)</a:t>
            </a:r>
          </a:p>
          <a:p>
            <a:r>
              <a:rPr lang="en-US" dirty="0"/>
              <a:t>Think tanks (Rand, Brookings, etc.)</a:t>
            </a:r>
          </a:p>
          <a:p>
            <a:r>
              <a:rPr lang="en-US" dirty="0"/>
              <a:t>Academics (CSIS, Harvard, etc.)</a:t>
            </a:r>
          </a:p>
          <a:p>
            <a:r>
              <a:rPr lang="en-US" dirty="0"/>
              <a:t>Congressional hearings</a:t>
            </a:r>
          </a:p>
          <a:p>
            <a:r>
              <a:rPr lang="en-US" dirty="0"/>
              <a:t>Third parties (FlightAware, </a:t>
            </a:r>
            <a:r>
              <a:rPr lang="en-US" dirty="0" err="1"/>
              <a:t>Cuebiq</a:t>
            </a:r>
            <a:r>
              <a:rPr lang="en-US" dirty="0"/>
              <a:t>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Reports</a:t>
            </a:r>
          </a:p>
          <a:p>
            <a:endParaRPr lang="en-US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CRS – Nonpartisan research for Congress</a:t>
            </a:r>
          </a:p>
          <a:p>
            <a:endParaRPr lang="en-US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Very accessible for reporters</a:t>
            </a:r>
          </a:p>
          <a:p>
            <a:r>
              <a:rPr lang="en-US" dirty="0"/>
              <a:t>Readable in Excel, Tableau, R, Python, etc.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  <a:p>
            <a:r>
              <a:rPr lang="en-US" dirty="0"/>
              <a:t>Available by API, site feeds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/>
              <a:t>Find data/have an idea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Comes from APIs, ready-to-use in JavaScript</a:t>
            </a:r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Multiple JSON objects can be put together in an </a:t>
            </a:r>
            <a:r>
              <a:rPr lang="en-US" i="1"/>
              <a:t>array</a:t>
            </a:r>
            <a:r>
              <a:rPr lang="en-US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 this =&gt; 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>
              <a:sym typeface="Wingdings"/>
            </a:endParaRPr>
          </a:p>
          <a:p>
            <a:r>
              <a:rPr lang="en-US">
                <a:sym typeface="Wingdings"/>
              </a:rPr>
              <a:t>Becomes this =&gt;</a:t>
            </a:r>
            <a:endParaRPr lang="en-US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HTML</a:t>
            </a:r>
          </a:p>
          <a:p>
            <a:r>
              <a:rPr lang="en-US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HTML</a:t>
            </a:r>
          </a:p>
          <a:p>
            <a:r>
              <a:rPr lang="en-US"/>
              <a:t>If a download isn’t available, you can check to see if the data is on the web page itself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4" y="4809891"/>
            <a:ext cx="1904495" cy="1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Who’s behind it?</a:t>
            </a:r>
          </a:p>
          <a:p>
            <a:pPr lvl="1"/>
            <a:r>
              <a:rPr lang="en-US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/>
              <a:t>Utah Republican Jason </a:t>
            </a:r>
            <a:r>
              <a:rPr lang="en-US" err="1"/>
              <a:t>Chaffetz</a:t>
            </a:r>
            <a:r>
              <a:rPr lang="en-US"/>
              <a:t> presented in committee hearing</a:t>
            </a:r>
          </a:p>
          <a:p>
            <a:r>
              <a:rPr lang="en-US"/>
              <a:t>What’s missing?</a:t>
            </a:r>
          </a:p>
          <a:p>
            <a:pPr lvl="1"/>
            <a:r>
              <a:rPr lang="en-US"/>
              <a:t>Accurate scale</a:t>
            </a:r>
          </a:p>
          <a:p>
            <a:pPr lvl="1"/>
            <a:r>
              <a:rPr lang="en-US"/>
              <a:t>Data between 2006 and ‘13</a:t>
            </a:r>
          </a:p>
          <a:p>
            <a:r>
              <a:rPr lang="en-US"/>
              <a:t>Underlying data set</a:t>
            </a:r>
          </a:p>
          <a:p>
            <a:pPr lvl="1"/>
            <a:r>
              <a:rPr lang="en-US"/>
              <a:t>Yes!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www.adfontesmedia.com</a:t>
            </a:r>
            <a:r>
              <a:rPr lang="en-US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pairs:</a:t>
            </a:r>
          </a:p>
          <a:p>
            <a:pPr lvl="1"/>
            <a:r>
              <a:rPr lang="en-US"/>
              <a:t>Find a dubious dataset or data-driven claim</a:t>
            </a:r>
          </a:p>
          <a:p>
            <a:pPr lvl="1"/>
            <a:r>
              <a:rPr lang="en-US"/>
              <a:t>Evaluate why it may not be credible AND who may stand to gain from it</a:t>
            </a:r>
          </a:p>
          <a:p>
            <a:pPr lvl="1"/>
            <a:r>
              <a:rPr lang="en-US"/>
              <a:t>See if credible publicly available data can confirm or contradict it</a:t>
            </a:r>
          </a:p>
          <a:p>
            <a:pPr lvl="1"/>
            <a:r>
              <a:rPr lang="en-US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What are you collecting? </a:t>
            </a:r>
          </a:p>
          <a:p>
            <a:pPr lvl="1"/>
            <a:r>
              <a:rPr lang="en-US"/>
              <a:t>Trickier than it sounds: be specific!</a:t>
            </a:r>
          </a:p>
          <a:p>
            <a:r>
              <a:rPr lang="en-US"/>
              <a:t>Start question: Who’s getting the most endorsements in the 2020 primary?</a:t>
            </a:r>
          </a:p>
          <a:p>
            <a:r>
              <a:rPr lang="en-US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Think about data you might need down the road — not always obvious</a:t>
            </a:r>
          </a:p>
          <a:p>
            <a:r>
              <a:rPr lang="en-US"/>
              <a:t>For endorsements:</a:t>
            </a:r>
          </a:p>
          <a:p>
            <a:pPr lvl="1"/>
            <a:r>
              <a:rPr lang="en-US"/>
              <a:t>Time/date</a:t>
            </a:r>
          </a:p>
          <a:p>
            <a:pPr lvl="1"/>
            <a:r>
              <a:rPr lang="en-US"/>
              <a:t>Location</a:t>
            </a:r>
          </a:p>
          <a:p>
            <a:pPr lvl="1"/>
            <a:r>
              <a:rPr lang="en-US"/>
              <a:t>Level of seniority</a:t>
            </a:r>
          </a:p>
          <a:p>
            <a:pPr lvl="1"/>
            <a:r>
              <a:rPr lang="en-US"/>
              <a:t>Public address vs statement? Which TV channel?</a:t>
            </a:r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Questions that may pop up:</a:t>
            </a:r>
          </a:p>
          <a:p>
            <a:pPr lvl="1"/>
            <a:r>
              <a:rPr lang="en-US"/>
              <a:t>Does it count if someone says they’re voting for X, but doesn’t use the word “endorse”? </a:t>
            </a:r>
          </a:p>
          <a:p>
            <a:pPr lvl="1"/>
            <a:r>
              <a:rPr lang="en-US"/>
              <a:t>What if someone switches their endorsement? </a:t>
            </a:r>
          </a:p>
          <a:p>
            <a:r>
              <a:rPr lang="en-US"/>
              <a:t>Answer these kinds of questions </a:t>
            </a:r>
            <a:r>
              <a:rPr lang="en-US" i="1"/>
              <a:t>as soon as possible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Where can you get your “data”?</a:t>
            </a:r>
          </a:p>
          <a:p>
            <a:pPr lvl="1"/>
            <a:r>
              <a:rPr lang="en-US"/>
              <a:t>Original documents</a:t>
            </a:r>
          </a:p>
          <a:p>
            <a:pPr lvl="1"/>
            <a:r>
              <a:rPr lang="en-US"/>
              <a:t>Surveys</a:t>
            </a:r>
          </a:p>
          <a:p>
            <a:pPr lvl="1"/>
            <a:r>
              <a:rPr lang="en-US"/>
              <a:t>Sensors</a:t>
            </a:r>
          </a:p>
          <a:p>
            <a:pPr lvl="1"/>
            <a:r>
              <a:rPr lang="en-US"/>
              <a:t>Photos/videos</a:t>
            </a:r>
          </a:p>
          <a:p>
            <a:pPr lvl="1"/>
            <a:r>
              <a:rPr lang="en-US"/>
              <a:t>News reports</a:t>
            </a:r>
          </a:p>
          <a:p>
            <a:pPr lvl="1"/>
            <a:r>
              <a:rPr lang="en-US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/>
              <a:t>unique_key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/>
              <a:t>state_ap_abbrv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/>
              <a:t>tax_return_status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trump_should_release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previous_trump_comment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prev_comment_source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/>
              <a:t>document_link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document_src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Trump_notes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tax_notes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last_name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update_date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903616" cy="4525963"/>
          </a:xfrm>
        </p:spPr>
        <p:txBody>
          <a:bodyPr/>
          <a:lstStyle/>
          <a:p>
            <a:r>
              <a:rPr lang="en-US"/>
              <a:t>WHILE WE’RE HERE</a:t>
            </a:r>
          </a:p>
          <a:p>
            <a:pPr lvl="1"/>
            <a:r>
              <a:rPr lang="en-US"/>
              <a:t>Let’s download the dataset on </a:t>
            </a:r>
            <a:r>
              <a:rPr lang="en-US" err="1"/>
              <a:t>github</a:t>
            </a:r>
            <a:endParaRPr lang="en-US"/>
          </a:p>
          <a:p>
            <a:pPr lvl="1"/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washingtonpost</a:t>
            </a:r>
            <a:r>
              <a:rPr lang="en-US"/>
              <a:t>/data-police-shootings </a:t>
            </a:r>
          </a:p>
        </p:txBody>
      </p:sp>
    </p:spTree>
    <p:extLst>
      <p:ext uri="{BB962C8B-B14F-4D97-AF65-F5344CB8AC3E}">
        <p14:creationId xmlns:p14="http://schemas.microsoft.com/office/powerpoint/2010/main" val="1564665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Treat each row as an “observation” or “individual”</a:t>
            </a:r>
          </a:p>
          <a:p>
            <a:r>
              <a:rPr lang="en-US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008000"/>
                </a:solidFill>
                <a:sym typeface="Wingdings"/>
              </a:rPr>
              <a:t></a:t>
            </a:r>
            <a:endParaRPr lang="en-US" sz="400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sym typeface="Wingdings"/>
              </a:rPr>
              <a:t></a:t>
            </a:r>
            <a:endParaRPr lang="en-US" sz="400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Be consistent </a:t>
            </a:r>
            <a:r>
              <a:rPr lang="mr-IN"/>
              <a:t>…</a:t>
            </a:r>
            <a:r>
              <a:rPr lang="en-US"/>
              <a:t> consistently!</a:t>
            </a:r>
          </a:p>
          <a:p>
            <a:pPr lvl="1"/>
            <a:endParaRPr lang="en-US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sym typeface="Wingdings"/>
              </a:rPr>
              <a:t></a:t>
            </a:r>
            <a:endParaRPr lang="en-US" sz="40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sym typeface="Wingdings"/>
              </a:rPr>
              <a:t></a:t>
            </a:r>
            <a:endParaRPr lang="en-US" sz="400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Think about an area you're interested in, or one you may do your final project on, and come up with a dataset you wish existed.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/randyleonard99/digitalframeworks-spring2020/blob/master/class3/assignment3.md</a:t>
            </a:r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/>
              <a:t>What do reporters do when the shaking stops?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22854</TotalTime>
  <Words>964</Words>
  <Application>Microsoft Macintosh PowerPoint</Application>
  <PresentationFormat>On-screen Show (4:3)</PresentationFormat>
  <Paragraphs>196</Paragraphs>
  <Slides>61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Corbel</vt:lpstr>
      <vt:lpstr>Twilight</vt:lpstr>
      <vt:lpstr>Class 3: Finding Data</vt:lpstr>
      <vt:lpstr>Data stories?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Randy Leonard</cp:lastModifiedBy>
  <cp:revision>70</cp:revision>
  <dcterms:created xsi:type="dcterms:W3CDTF">2018-07-03T20:07:00Z</dcterms:created>
  <dcterms:modified xsi:type="dcterms:W3CDTF">2020-04-21T17:04:51Z</dcterms:modified>
</cp:coreProperties>
</file>